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25" r:id="rId3"/>
    <p:sldId id="257" r:id="rId4"/>
    <p:sldId id="336" r:id="rId5"/>
    <p:sldId id="296" r:id="rId6"/>
    <p:sldId id="320" r:id="rId7"/>
    <p:sldId id="297" r:id="rId8"/>
    <p:sldId id="372" r:id="rId9"/>
    <p:sldId id="342" r:id="rId10"/>
    <p:sldId id="355" r:id="rId11"/>
    <p:sldId id="373" r:id="rId12"/>
    <p:sldId id="375" r:id="rId13"/>
    <p:sldId id="376" r:id="rId14"/>
    <p:sldId id="378" r:id="rId15"/>
    <p:sldId id="379" r:id="rId16"/>
    <p:sldId id="381" r:id="rId17"/>
    <p:sldId id="298" r:id="rId18"/>
    <p:sldId id="397" r:id="rId19"/>
    <p:sldId id="371" r:id="rId20"/>
    <p:sldId id="299" r:id="rId21"/>
    <p:sldId id="363" r:id="rId22"/>
    <p:sldId id="365" r:id="rId23"/>
    <p:sldId id="315" r:id="rId24"/>
    <p:sldId id="300" r:id="rId25"/>
    <p:sldId id="398" r:id="rId26"/>
    <p:sldId id="314" r:id="rId27"/>
    <p:sldId id="405" r:id="rId28"/>
    <p:sldId id="403" r:id="rId29"/>
    <p:sldId id="404" r:id="rId30"/>
    <p:sldId id="302" r:id="rId31"/>
    <p:sldId id="382" r:id="rId32"/>
    <p:sldId id="383" r:id="rId33"/>
    <p:sldId id="384" r:id="rId34"/>
    <p:sldId id="306" r:id="rId35"/>
    <p:sldId id="307" r:id="rId36"/>
    <p:sldId id="308" r:id="rId37"/>
    <p:sldId id="309" r:id="rId38"/>
    <p:sldId id="319" r:id="rId39"/>
    <p:sldId id="385" r:id="rId40"/>
    <p:sldId id="400" r:id="rId41"/>
    <p:sldId id="310" r:id="rId42"/>
    <p:sldId id="386" r:id="rId43"/>
    <p:sldId id="401" r:id="rId44"/>
    <p:sldId id="311" r:id="rId45"/>
    <p:sldId id="387" r:id="rId46"/>
    <p:sldId id="402" r:id="rId47"/>
    <p:sldId id="313" r:id="rId48"/>
    <p:sldId id="282" r:id="rId49"/>
    <p:sldId id="316" r:id="rId50"/>
    <p:sldId id="271" r:id="rId51"/>
    <p:sldId id="399" r:id="rId52"/>
    <p:sldId id="260" r:id="rId53"/>
    <p:sldId id="395" r:id="rId54"/>
    <p:sldId id="394" r:id="rId55"/>
    <p:sldId id="396" r:id="rId56"/>
    <p:sldId id="272" r:id="rId57"/>
    <p:sldId id="389" r:id="rId58"/>
    <p:sldId id="390" r:id="rId59"/>
    <p:sldId id="391" r:id="rId60"/>
    <p:sldId id="287" r:id="rId61"/>
    <p:sldId id="281" r:id="rId62"/>
    <p:sldId id="388" r:id="rId63"/>
    <p:sldId id="392" r:id="rId64"/>
    <p:sldId id="393" r:id="rId65"/>
    <p:sldId id="40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C6D68D2-F9D9-4174-94B7-468060E52EBA}">
          <p14:sldIdLst>
            <p14:sldId id="256"/>
            <p14:sldId id="325"/>
            <p14:sldId id="257"/>
            <p14:sldId id="336"/>
            <p14:sldId id="296"/>
            <p14:sldId id="320"/>
            <p14:sldId id="297"/>
            <p14:sldId id="372"/>
          </p14:sldIdLst>
        </p14:section>
        <p14:section name="Untitled Section" id="{C8729980-1B2D-419F-B978-D2B994A20929}">
          <p14:sldIdLst>
            <p14:sldId id="342"/>
            <p14:sldId id="355"/>
            <p14:sldId id="373"/>
            <p14:sldId id="375"/>
            <p14:sldId id="376"/>
            <p14:sldId id="378"/>
            <p14:sldId id="379"/>
            <p14:sldId id="381"/>
            <p14:sldId id="298"/>
            <p14:sldId id="397"/>
            <p14:sldId id="371"/>
            <p14:sldId id="299"/>
            <p14:sldId id="363"/>
            <p14:sldId id="365"/>
            <p14:sldId id="315"/>
            <p14:sldId id="300"/>
            <p14:sldId id="398"/>
            <p14:sldId id="314"/>
            <p14:sldId id="405"/>
            <p14:sldId id="403"/>
            <p14:sldId id="404"/>
            <p14:sldId id="302"/>
            <p14:sldId id="382"/>
            <p14:sldId id="383"/>
            <p14:sldId id="384"/>
            <p14:sldId id="306"/>
            <p14:sldId id="307"/>
            <p14:sldId id="308"/>
            <p14:sldId id="309"/>
            <p14:sldId id="319"/>
            <p14:sldId id="385"/>
            <p14:sldId id="400"/>
            <p14:sldId id="310"/>
            <p14:sldId id="386"/>
            <p14:sldId id="401"/>
            <p14:sldId id="311"/>
            <p14:sldId id="387"/>
            <p14:sldId id="402"/>
            <p14:sldId id="313"/>
            <p14:sldId id="282"/>
            <p14:sldId id="316"/>
            <p14:sldId id="271"/>
            <p14:sldId id="399"/>
            <p14:sldId id="260"/>
            <p14:sldId id="395"/>
            <p14:sldId id="394"/>
            <p14:sldId id="396"/>
            <p14:sldId id="272"/>
            <p14:sldId id="389"/>
            <p14:sldId id="390"/>
            <p14:sldId id="391"/>
            <p14:sldId id="287"/>
          </p14:sldIdLst>
        </p14:section>
        <p14:section name="replication figure dist." id="{0E897F6B-EFA9-4D74-B503-135D756F716B}">
          <p14:sldIdLst>
            <p14:sldId id="281"/>
          </p14:sldIdLst>
        </p14:section>
        <p14:section name="prompts" id="{77AEFEEE-BE02-46D2-9E1C-EBB3F3E058FC}">
          <p14:sldIdLst>
            <p14:sldId id="388"/>
          </p14:sldIdLst>
        </p14:section>
        <p14:section name="compt score formula" id="{DC8183C7-0BC6-430E-A743-2D02B7315517}">
          <p14:sldIdLst>
            <p14:sldId id="392"/>
            <p14:sldId id="393"/>
            <p14:sldId id="406"/>
          </p14:sldIdLst>
        </p14:section>
        <p14:section name="Default Section" id="{CAE6D2A2-6741-4ACC-8117-119FCA5F830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A6B7E-BBFB-4360-9129-41A3D3C544D8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258E6-216B-4A4B-9B54-3DC57EE7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7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knowledg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0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83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8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80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5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hope!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56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06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Soda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13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Generated Knowledge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Prompt by soda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Participants were allowed just one prompt, most of these techniques require several back and forth to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Work out effectively, something to bear in mind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13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or maybe some additional slides should include entrants’ prompts to show the techniques used!</a:t>
            </a:r>
          </a:p>
          <a:p>
            <a:endParaRPr lang="en-US" dirty="0"/>
          </a:p>
          <a:p>
            <a:r>
              <a:rPr lang="en-US" dirty="0"/>
              <a:t>One take away from this analysis is that including prompt engineering techniques didn’t necessarily mean good performance, on the contrary the simplest approach of developing a lookup table was the best approach.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6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9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71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75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6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 means 10 levels generated per letter per prompt, same as the original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6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replicating the competition results tests the entire pipeline: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 produces the same responses now as it did a few months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ago, whether the scripts run the same in our computational environment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as on the organizers’ machines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Prompt wrangler was missing the three backticks in the original competition.</a:t>
            </a:r>
          </a:p>
          <a:p>
            <a:r>
              <a:rPr lang="en-US" dirty="0"/>
              <a:t>It only generated one level that was supposed to be H but it was an I</a:t>
            </a:r>
          </a:p>
          <a:p>
            <a:r>
              <a:rPr lang="en-US" dirty="0"/>
              <a:t>In the replication, it didn’t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6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2024-05-09 (</a:t>
            </a:r>
            <a:r>
              <a:rPr lang="en-US" sz="1800" dirty="0" err="1"/>
              <a:t>amy</a:t>
            </a:r>
            <a:r>
              <a:rPr lang="en-US" sz="18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while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significantly better in the replication results than they did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competition, ‘The Organizer,’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,’ ‘Soda,’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AdrienTeam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 more proportionately.</a:t>
            </a:r>
            <a:r>
              <a:rPr lang="en-US" sz="2800" dirty="0"/>
              <a:t> </a:t>
            </a:r>
            <a:br>
              <a:rPr lang="en-US" sz="28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9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Figure caption: 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Figure 5a shows the distribution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scores for the replication results and the competition results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includes the scores for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’. These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replication results have higher interquartile ranges (IQRs) of 6.76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6.88 than that of the competition results with an IQR of 2.40.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Removing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from the three distributions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in Figure 5b shows IQRs for the replication results (i.e.,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1.93 and 2.14 for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 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100) much closer to the IQR of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competition, 2.83. These data suggest that the improvement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is largely responsible for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increased IQR in Figure 5a.</a:t>
            </a:r>
            <a:r>
              <a:rPr lang="en-US" dirty="0"/>
              <a:t> </a:t>
            </a:r>
            <a:br>
              <a:rPr lang="en-US" dirty="0"/>
            </a:br>
            <a:endParaRPr lang="en-US" sz="1200" dirty="0">
              <a:latin typeface="Bahnschrift SemiBold Condense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6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2024-05-09: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Mark’s Edits to </a:t>
            </a:r>
            <a:r>
              <a:rPr lang="en-US" dirty="0" err="1"/>
              <a:t>Arash’s</a:t>
            </a:r>
            <a:r>
              <a:rPr lang="en-US" dirty="0"/>
              <a:t> Script: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Commit History: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https://github.com/gaimes-njit/gaimes-njit.github.io/commit/2f16d732c9fff2bf26a49fd15b6ecb4bd64ec141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https://github.com/gaimes-njit/gaimes-njit.github.io/commit/7593d40f63f5e0bcd0014051d5f0e6827771aa29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Files: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publications/fdg_pcg24/arash_moradi_karkaj/figures/generalization/zero_shot_table.py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publications/fdg_pcg24/arash_moradi_karkaj/figures/generalization/generalization_figure_nshot.py</a:t>
            </a: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8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LLMs are popular in the mainstream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ChatGPT took over as an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6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00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71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Prompt: winner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99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Table 3. The top-performing zero-shot prompt has performance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only about 12% of the top-performing prompt in the original competition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(as replicated in our replication experiments). The rankings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are also quite different, suggesting some prompts that didn’t rank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highly in the original competition, such as ‘Soda’, may be on closer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the right track nonetheless if our interest in is generalization.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8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93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>
                <a:solidFill>
                  <a:srgbClr val="000000"/>
                </a:solidFill>
                <a:effectLst/>
                <a:latin typeface="LinLibertineTB"/>
              </a:rPr>
              <a:t>One-Shot Generalization Results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: In the one-shot setting,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zeroshot results, as shown in Figure 6. Raw scores remain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from the zero-shot setting. Overall performance varies quite a bit,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and in some cases is highly dependent on </a:t>
            </a:r>
            <a:r>
              <a:rPr lang="en-US" sz="1800" b="0" i="1">
                <a:solidFill>
                  <a:srgbClr val="000000"/>
                </a:solidFill>
                <a:effectLst/>
                <a:latin typeface="LinLibertineTI"/>
              </a:rPr>
              <a:t>which 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single example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is given as the 1-shot example. For example, the single highest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performing 1-shot prompt is ‘hachi’ with ‘U’ given as the one shot;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‘hachi’ also stands out when given ‘T’. But this prompt doesn’t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oneshot setting as they do in the unrestricted competition. This result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suggests that strong generalization remains an open problem.</a:t>
            </a:r>
            <a:r>
              <a:rPr lang="en-US" sz="2800"/>
              <a:t> </a:t>
            </a:r>
            <a:br>
              <a:rPr lang="en-US" sz="280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11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6: Results of the One-Shot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 subset of prompts include instructions for generating specific letters,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the performance for a prompt is shown only for prompts that contain the given shot-letter.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one-shot setting,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zeroshot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Results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Raw scores remain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from the zero-shot setting.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the single highest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performing 1-shot prompt is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with ‘U’ given as the one shot;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also stands out when given ‘T’. But this prompt doesn’t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one-shot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setting as they do in the unrestricted 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result suggests that strong generalization remains an open problem.</a:t>
            </a:r>
            <a:r>
              <a:rPr lang="en-US" sz="28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61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66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41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7: Results of the N-Shot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The number of shots N ranges from 0 at the left to 26 at the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right. These experiments test two prompts: ‘The Organizer’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‘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LinLibertineTB"/>
              </a:rPr>
              <a:t>Prompt_Wranglers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’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N-Shot Generalization Results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: Figure 7 shows how performance varies, 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two starting prompts, when the number of “shots”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prompts varies from 0 (no explicit solution examples) to 26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(solution examples for all 26 letters). As expected, there is a general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trend of increasing performance with increasing shots: as additional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explicit solutions are given in the prompt, performance improves.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relatively linear increases in performance also suggest that not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much generalization is going on: providing twice as many explicit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solutions approximately doubles performance.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78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Figure 8 shows the scores calculated for 𝑛 = 100 responses per letter per prompt. It separates the stability and similarity scores for the competition entries with the weightings removed to reduce ambiguity. While most prompts score around 80% or above in stability score shown in the bottom chart, most prompts score between zero and 20% in similarity. In fact there is a sense in which rank differences are nearly entirely decided by similarity scores.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798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70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4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38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Finally, replicating results is problematic for a competition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queries a public, closed-source LLMs such as ChatGPT: Many things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change, and it is difficult to isolate variables.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replication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experiments, despite reusing the competition scripts, found much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better performance with two of the fifteen non-disqualified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were submitted to the first ChatGPT4PCG competition, when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compared to the official results.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Since one of these prompts was our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submission, we were able to analyze it in more detail and attempt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understand reasons for the discrepancy. But we were unable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similarly conclude with any confidence why the other prompt,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’, scored much better in our replication than in the original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suggestion is that that researchers using LLMs,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especially closed API-based LLMs, for prompt-based PCG research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wish to save and document (at least in online supplemental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material) more details of the experiments than has been typical,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perhaps even erring on the side of pedantically hoarding all inputs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outputs whatsoever.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if in addition to the prompts,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had all ChatGPT responses as run at the time of the competition,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would have been more easily able to compare original responses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responses in our attempted replication.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72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generalization experiment, the number of example solutions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provided in the prompts is varied by analogy to the concept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few-shot prompting in the LLM literature. The best-performing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 in the original competition included 26 explicit solutions,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reduces level generation to selecting one of 26 prompt provided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answers rather than generalizing to new, unseen problems.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When restricted to the few-shot setting, the prompts score lower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they did in the competition. We conclude that generalization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prompt-based PCG remains an open problem. One takeaway from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study is that future prompt-based PCG experiments should be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designed to test generalization as a goal of the competition.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34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437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67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14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0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wouldn’t they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10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628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1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88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But, there are some kinks to work out as you must be precise for LLM tools like </a:t>
            </a:r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54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BBDB-C0DB-DF5C-FC13-172CC489C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2B283-A847-9BD6-EAAB-CE7DF5BD6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A036-1F1F-AC8E-1750-A8382705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FF72-81A0-ECF2-08B9-BA3B3FF9E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5EC9-B610-364F-2EA6-21A66B9B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C556-0812-E0DA-3825-FB13BC30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8D639-FCA9-EDC4-6DD1-C7989A1FA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F5611-80A9-AC1E-E5E4-68ED7388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BF2DF-E873-EA76-EAE8-1ADCAB39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106E5-1E1B-A0CC-AC1A-CCE9405F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49FCA-C7FD-E17F-816D-14441EBDA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77304-9B85-4645-20CE-783DD2BD0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A1CE-C59F-F291-0584-F8909B97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9AA38-5C14-6536-6162-480ECF8F6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016E-FC60-4AAA-0A4F-68A80267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D512-3ECE-C972-CA1E-3CBDADEB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B900-3464-1E63-149F-965BAC01C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2CC2B-0B9D-D221-3E96-2CB3FFB2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5696F-87D9-759D-52FE-520A41D5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98878-3CA9-6B9E-4A96-D4E66B05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EB16-5CBC-8B8B-6015-AB45DF00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D5FD8-A721-47D1-0872-014D057C0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EEF98-9468-FB1C-6910-D94E7DBA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BD15-B7B2-564B-0CE4-86C4342F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CD409-9538-E73A-7760-18A35005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3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7399-C5F9-5188-5D9A-6DD1292F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EF6A-6533-0FFF-98DE-871A59767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2FBF1-826B-901E-3CAD-760FDFDF1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3A7D0-32DE-0C1D-35E9-38BC2C58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13EBE-4BDD-E852-ED7E-1F9AAAC1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CA351-F671-E9D9-4961-E132979B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CBC4-E811-1174-7364-329F5641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AD8C-EB8F-5E2D-6E91-61CFFF2A7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DA371-C45A-4129-4EEB-8CA48E812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F07F0-2998-1EB5-89D1-2CA3AAF3E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D6DB0-7F28-0916-D239-7DE80463A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5F7B8-2AE1-01D9-5CF6-F1A4ED39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DB2DC-A013-7930-A386-98FEE4C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7990C7-F5FC-4C43-55CD-E26524DB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3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7441-ECBF-6142-9E8C-6D5AD86D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B7EEE-D6ED-D96E-4A88-005B2859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DE686-96F5-3BDE-63FA-7BB8088B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FD689-453D-154C-F027-0176C71C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33091-82FF-250F-E7C4-59442F574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2A541-5ED0-79DC-BC80-40026417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7081E-23C4-C71E-BEA2-65A1A9B1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3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E588-E06E-20EE-4B55-21B22ED8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1041-1091-BE37-8FF3-390FF354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B0684-DFC1-786D-0089-F979D6C13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8850D-0549-587E-21B0-DBA6E429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999CB-3B60-4C6E-74E6-900DFF4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477A1-8F92-0048-D8C1-A50D3BCC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49F4-A0A8-F844-F348-D86F17ED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31AC2-3C29-8253-69E7-9BB08059A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8FD2F-1D03-10B5-2416-F910450F3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1081C-E31C-AC22-58C5-CA1B2E2F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1744-E133-1882-1C8F-CA2A90727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7650-DDE9-6BC8-533E-8A421972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0F07E-8A97-7FEA-574E-34EE52E86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FAABF-9B40-ACA3-5268-36FB448C1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85F54-27E4-E65D-F0FB-2E0489DE2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F37D53-63CA-40D0-B360-1D66556FAD3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F64A-96E9-A23F-714E-D510F81A7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56DB0-53B4-5BAE-77AC-937BB7BAD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gi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hyperlink" Target="https://chatgpt.com/share/225d8f40-b5c2-4700-aa37-1777e4a4a4b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chatgpt4pcg.github.io/2023/tools/classifi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tif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gi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image" Target="../media/image51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gif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38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79.gif"/><Relationship Id="rId4" Type="http://schemas.openxmlformats.org/officeDocument/2006/relationships/image" Target="../media/image16.jpeg"/><Relationship Id="rId9" Type="http://schemas.openxmlformats.org/officeDocument/2006/relationships/image" Target="../media/image2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hyperlink" Target="https://github.com/gaimes-njit/gaimes-njit.github.io" TargetMode="Externa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imes-njit/gaimes-njit.github.io/blob/main/publications/fdg_pcg24/arash_moradi_karkaj/figures/generalization/generalization_figure_nshot.py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yamsn97/mario-gpt" TargetMode="External"/><Relationship Id="rId5" Type="http://schemas.openxmlformats.org/officeDocument/2006/relationships/image" Target="../media/image25.gi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7991-52E7-1E31-AC5B-169991980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29" y="979064"/>
            <a:ext cx="6961875" cy="22992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latin typeface="Bahnschrift SemiBold Condensed" panose="020B0502040204020203" pitchFamily="34" charset="0"/>
              </a:rPr>
              <a:t>Prompt Wrangling: </a:t>
            </a:r>
            <a:br>
              <a:rPr lang="en-US" sz="4000" dirty="0">
                <a:latin typeface="Bahnschrift SemiBold Condensed" panose="020B0502040204020203" pitchFamily="34" charset="0"/>
              </a:rPr>
            </a:br>
            <a:r>
              <a:rPr lang="en-US" sz="4000" dirty="0">
                <a:latin typeface="Bahnschrift SemiBold Condensed" panose="020B0502040204020203" pitchFamily="34" charset="0"/>
              </a:rPr>
              <a:t>On Replication and Generalization in Large Language Models for PCG Levels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8B9A8-FB87-CBF4-67E8-036DADFA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34" y="3444558"/>
            <a:ext cx="3493982" cy="166253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Arash Moradi Karkaj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Mark J. Nelson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Ioannis Koutis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Amy K. Hoover</a:t>
            </a:r>
          </a:p>
        </p:txBody>
      </p:sp>
      <p:pic>
        <p:nvPicPr>
          <p:cNvPr id="5" name="Picture 4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E14968D1-F192-9665-EF50-326673DA8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09" y="51144"/>
            <a:ext cx="2403636" cy="4370248"/>
          </a:xfrm>
          <a:prstGeom prst="rect">
            <a:avLst/>
          </a:prstGeom>
        </p:spPr>
      </p:pic>
      <p:pic>
        <p:nvPicPr>
          <p:cNvPr id="7" name="Picture 6" descr="A red and white logo&#10;&#10;Description automatically generated">
            <a:extLst>
              <a:ext uri="{FF2B5EF4-FFF2-40B4-BE49-F238E27FC236}">
                <a16:creationId xmlns:a16="http://schemas.microsoft.com/office/drawing/2014/main" id="{E591C755-5E05-43A1-0950-E47508859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91" y="4708190"/>
            <a:ext cx="2216129" cy="7978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1F44AF-B93C-E9B8-762D-FF3FA1E5B137}"/>
              </a:ext>
            </a:extLst>
          </p:cNvPr>
          <p:cNvSpPr txBox="1"/>
          <p:nvPr/>
        </p:nvSpPr>
        <p:spPr>
          <a:xfrm>
            <a:off x="8417212" y="4447252"/>
            <a:ext cx="22868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Condensed" panose="020B0502040204020203" pitchFamily="34" charset="0"/>
              </a:rPr>
              <a:t>Foundations of Digital Games 2024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97E3B6-EC72-B054-76C5-4EB7499AEA87}"/>
              </a:ext>
            </a:extLst>
          </p:cNvPr>
          <p:cNvSpPr txBox="1"/>
          <p:nvPr/>
        </p:nvSpPr>
        <p:spPr>
          <a:xfrm>
            <a:off x="8671718" y="5469884"/>
            <a:ext cx="1777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Condensed" panose="020B0502040204020203" pitchFamily="34" charset="0"/>
              </a:rPr>
              <a:t>Worcester Polytechnic Institute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" name="Picture 30" descr="A blue and white logo&#10;&#10;Description automatically generated">
            <a:extLst>
              <a:ext uri="{FF2B5EF4-FFF2-40B4-BE49-F238E27FC236}">
                <a16:creationId xmlns:a16="http://schemas.microsoft.com/office/drawing/2014/main" id="{1666F2B3-23AB-B828-C7F3-A75354C78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41" y="6191567"/>
            <a:ext cx="527305" cy="365761"/>
          </a:xfrm>
          <a:prstGeom prst="rect">
            <a:avLst/>
          </a:prstGeom>
        </p:spPr>
      </p:pic>
      <p:pic>
        <p:nvPicPr>
          <p:cNvPr id="33" name="Picture 32" descr="A close-up of a red light&#10;&#10;Description automatically generated">
            <a:extLst>
              <a:ext uri="{FF2B5EF4-FFF2-40B4-BE49-F238E27FC236}">
                <a16:creationId xmlns:a16="http://schemas.microsoft.com/office/drawing/2014/main" id="{DA392131-9FA4-677A-9C8E-7197078DB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849" y="6279655"/>
            <a:ext cx="929511" cy="287478"/>
          </a:xfrm>
          <a:prstGeom prst="rect">
            <a:avLst/>
          </a:prstGeom>
        </p:spPr>
      </p:pic>
      <p:pic>
        <p:nvPicPr>
          <p:cNvPr id="37" name="Picture 3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79F3747-BA14-9C53-5B96-6602062A7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673" y="6246745"/>
            <a:ext cx="1073644" cy="332740"/>
          </a:xfrm>
          <a:prstGeom prst="rect">
            <a:avLst/>
          </a:prstGeom>
        </p:spPr>
      </p:pic>
      <p:pic>
        <p:nvPicPr>
          <p:cNvPr id="39" name="Picture 38" descr="A black and white logo&#10;&#10;Description automatically generated">
            <a:extLst>
              <a:ext uri="{FF2B5EF4-FFF2-40B4-BE49-F238E27FC236}">
                <a16:creationId xmlns:a16="http://schemas.microsoft.com/office/drawing/2014/main" id="{985F772A-1924-F1DC-3929-0FFF60E15C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67" y="5807434"/>
            <a:ext cx="1104761" cy="400518"/>
          </a:xfrm>
          <a:prstGeom prst="rect">
            <a:avLst/>
          </a:prstGeom>
        </p:spPr>
      </p:pic>
      <p:pic>
        <p:nvPicPr>
          <p:cNvPr id="41" name="Picture 40" descr="A green logo with a black background&#10;&#10;Description automatically generated">
            <a:extLst>
              <a:ext uri="{FF2B5EF4-FFF2-40B4-BE49-F238E27FC236}">
                <a16:creationId xmlns:a16="http://schemas.microsoft.com/office/drawing/2014/main" id="{584AC5DF-A72C-B59C-1999-C3EE646D2D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992" y="5833853"/>
            <a:ext cx="1500576" cy="373975"/>
          </a:xfrm>
          <a:prstGeom prst="rect">
            <a:avLst/>
          </a:prstGeom>
        </p:spPr>
      </p:pic>
      <p:pic>
        <p:nvPicPr>
          <p:cNvPr id="6" name="Picture 5" descr="A group of letters and numbers&#10;&#10;Description automatically generated">
            <a:extLst>
              <a:ext uri="{FF2B5EF4-FFF2-40B4-BE49-F238E27FC236}">
                <a16:creationId xmlns:a16="http://schemas.microsoft.com/office/drawing/2014/main" id="{A4F40CEA-DA8D-2D3C-7980-B616AD5D8A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34" y="5505996"/>
            <a:ext cx="2103620" cy="6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pic>
        <p:nvPicPr>
          <p:cNvPr id="9" name="Picture 8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8D185F9-C348-B410-4B74-47E068C3F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10" name="Picture 9" descr="A red and white logo&#10;&#10;Description automatically generated">
            <a:extLst>
              <a:ext uri="{FF2B5EF4-FFF2-40B4-BE49-F238E27FC236}">
                <a16:creationId xmlns:a16="http://schemas.microsoft.com/office/drawing/2014/main" id="{88B7DC8F-E05E-2BDC-A1E3-7E9E30DF1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E644B-69EF-92D8-83BE-FCFB2D9F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192" y="1894580"/>
            <a:ext cx="5677392" cy="409229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6F9501-49AD-907B-B139-06A894E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D72E80-10F4-8192-780D-CD102B2266FA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9722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8D185F9-C348-B410-4B74-47E068C3F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10" name="Picture 9" descr="A red and white logo&#10;&#10;Description automatically generated">
            <a:extLst>
              <a:ext uri="{FF2B5EF4-FFF2-40B4-BE49-F238E27FC236}">
                <a16:creationId xmlns:a16="http://schemas.microsoft.com/office/drawing/2014/main" id="{88B7DC8F-E05E-2BDC-A1E3-7E9E30DF1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The Result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7014-E60D-D937-2862-B57A8F9C1CC7}"/>
              </a:ext>
            </a:extLst>
          </p:cNvPr>
          <p:cNvSpPr txBox="1"/>
          <p:nvPr/>
        </p:nvSpPr>
        <p:spPr>
          <a:xfrm>
            <a:off x="838200" y="5081771"/>
            <a:ext cx="4267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https://chatgpt.com/share/225d8f40-b5c2-4700-aa37-1777e4a4a4b6</a:t>
            </a:r>
            <a:endParaRPr lang="en-US" dirty="0"/>
          </a:p>
        </p:txBody>
      </p:sp>
      <p:pic>
        <p:nvPicPr>
          <p:cNvPr id="20" name="Content Placeholder 19" descr="A screenshot of a phone&#10;&#10;Description automatically generated">
            <a:extLst>
              <a:ext uri="{FF2B5EF4-FFF2-40B4-BE49-F238E27FC236}">
                <a16:creationId xmlns:a16="http://schemas.microsoft.com/office/drawing/2014/main" id="{818DE6F6-86CD-FEFE-CCE8-D9419D5D8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1196885"/>
            <a:ext cx="3472702" cy="4351338"/>
          </a:xfr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F28627-D6DC-6C7B-CC72-F3529982CD98}"/>
              </a:ext>
            </a:extLst>
          </p:cNvPr>
          <p:cNvCxnSpPr>
            <a:cxnSpLocks/>
          </p:cNvCxnSpPr>
          <p:nvPr/>
        </p:nvCxnSpPr>
        <p:spPr>
          <a:xfrm flipH="1" flipV="1">
            <a:off x="6515592" y="3154571"/>
            <a:ext cx="2710184" cy="1655322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361A2B-2B2A-27F8-DEEF-18D596B4E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989476"/>
            <a:ext cx="5677392" cy="4092295"/>
          </a:xfrm>
          <a:prstGeom prst="rect">
            <a:avLst/>
          </a:prstGeom>
        </p:spPr>
      </p:pic>
      <p:pic>
        <p:nvPicPr>
          <p:cNvPr id="18" name="Picture 1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198A2EC8-32D3-08CB-2BFF-5CE18D9169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6172592" y="3555286"/>
            <a:ext cx="5708640" cy="250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4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8D185F9-C348-B410-4B74-47E068C3F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10" name="Picture 9" descr="A red and white logo&#10;&#10;Description automatically generated">
            <a:extLst>
              <a:ext uri="{FF2B5EF4-FFF2-40B4-BE49-F238E27FC236}">
                <a16:creationId xmlns:a16="http://schemas.microsoft.com/office/drawing/2014/main" id="{88B7DC8F-E05E-2BDC-A1E3-7E9E30DF1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56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8D185F9-C348-B410-4B74-47E068C3F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10" name="Picture 9" descr="A red and white logo&#10;&#10;Description automatically generated">
            <a:extLst>
              <a:ext uri="{FF2B5EF4-FFF2-40B4-BE49-F238E27FC236}">
                <a16:creationId xmlns:a16="http://schemas.microsoft.com/office/drawing/2014/main" id="{88B7DC8F-E05E-2BDC-A1E3-7E9E30DF1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3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8D185F9-C348-B410-4B74-47E068C3F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10" name="Picture 9" descr="A red and white logo&#10;&#10;Description automatically generated">
            <a:extLst>
              <a:ext uri="{FF2B5EF4-FFF2-40B4-BE49-F238E27FC236}">
                <a16:creationId xmlns:a16="http://schemas.microsoft.com/office/drawing/2014/main" id="{88B7DC8F-E05E-2BDC-A1E3-7E9E30DF1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Science Birds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1D35B5-0646-ACE0-51F0-E0B650A4B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1" y="1207991"/>
            <a:ext cx="7136680" cy="501351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00F2D8-8C0F-9ABA-F8AE-024EE66F96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432519" y="1165874"/>
            <a:ext cx="3814423" cy="4466730"/>
          </a:xfrm>
          <a:prstGeom prst="rect">
            <a:avLst/>
          </a:prstGeom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898781C-D10D-4EBA-1DBF-539E15C8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9" y="2671665"/>
            <a:ext cx="3379467" cy="24058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D3ADAF-DEEA-07F9-BF04-17BA0521F872}"/>
              </a:ext>
            </a:extLst>
          </p:cNvPr>
          <p:cNvCxnSpPr>
            <a:cxnSpLocks/>
          </p:cNvCxnSpPr>
          <p:nvPr/>
        </p:nvCxnSpPr>
        <p:spPr>
          <a:xfrm flipH="1">
            <a:off x="3717439" y="4098431"/>
            <a:ext cx="728133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528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D4D087B1-BE3F-7DFC-D39E-6D8DEB321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6375967-238D-1107-A765-D35DBB839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52" y="1847937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3635348" y="1733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73833D09-D214-CD64-AB25-31769C5391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53" y="2216343"/>
            <a:ext cx="4813300" cy="14732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3A642DD-6C62-4B98-B36C-CBE55DC61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29" y="4009965"/>
            <a:ext cx="4813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D4D087B1-BE3F-7DFC-D39E-6D8DEB321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6375967-238D-1107-A765-D35DBB839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52" y="1847937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6675728" y="2495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996C3-F01C-7A31-54FE-1B77A21B176E}"/>
              </a:ext>
            </a:extLst>
          </p:cNvPr>
          <p:cNvSpPr txBox="1"/>
          <p:nvPr/>
        </p:nvSpPr>
        <p:spPr>
          <a:xfrm>
            <a:off x="7995185" y="2277964"/>
            <a:ext cx="829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Stability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2BE73C-C9DA-4EEF-4FDA-576AFE58DCC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7158897" y="2462630"/>
            <a:ext cx="836288" cy="184667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5E5ED2E-D6B4-2334-7C75-E05F6DEA66ED}"/>
              </a:ext>
            </a:extLst>
          </p:cNvPr>
          <p:cNvSpPr/>
          <p:nvPr/>
        </p:nvSpPr>
        <p:spPr>
          <a:xfrm>
            <a:off x="5237221" y="3915196"/>
            <a:ext cx="472203" cy="5360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3FE5DFE-EAE3-7B7D-9FE7-EBB1F7F44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77" y="2055195"/>
            <a:ext cx="7635902" cy="32540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0C6DAC-8C67-8261-270F-2965B11D77D0}"/>
              </a:ext>
            </a:extLst>
          </p:cNvPr>
          <p:cNvSpPr txBox="1"/>
          <p:nvPr/>
        </p:nvSpPr>
        <p:spPr>
          <a:xfrm>
            <a:off x="7087805" y="5255785"/>
            <a:ext cx="3666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The 1st ChatGPT4PCG Competition: Character-like Level Generation for Science Birds - Tools - Online Letter Classifier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5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20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Overall competition pipeline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794F8639-A293-4C25-43F6-EBBAE3354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6" y="2255519"/>
            <a:ext cx="10944954" cy="25564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0CAD05-552F-2F11-C23B-EF8C36646244}"/>
              </a:ext>
            </a:extLst>
          </p:cNvPr>
          <p:cNvSpPr/>
          <p:nvPr/>
        </p:nvSpPr>
        <p:spPr>
          <a:xfrm>
            <a:off x="687746" y="4985437"/>
            <a:ext cx="1546293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Qualification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F2B82-0EDA-E3CD-63A4-6A65CF1E3851}"/>
              </a:ext>
            </a:extLst>
          </p:cNvPr>
          <p:cNvSpPr/>
          <p:nvPr/>
        </p:nvSpPr>
        <p:spPr>
          <a:xfrm>
            <a:off x="2283867" y="4979179"/>
            <a:ext cx="6353115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Generation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C96A4-46E8-4655-46E8-FCB71D0B18C0}"/>
              </a:ext>
            </a:extLst>
          </p:cNvPr>
          <p:cNvSpPr/>
          <p:nvPr/>
        </p:nvSpPr>
        <p:spPr>
          <a:xfrm>
            <a:off x="8686810" y="4979178"/>
            <a:ext cx="2874327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Evaluation</a:t>
            </a:r>
          </a:p>
        </p:txBody>
      </p:sp>
    </p:spTree>
    <p:extLst>
      <p:ext uri="{BB962C8B-B14F-4D97-AF65-F5344CB8AC3E}">
        <p14:creationId xmlns:p14="http://schemas.microsoft.com/office/powerpoint/2010/main" val="282867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Participants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24BFA7-F29A-B942-2F10-D0876956B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240" y="1731917"/>
            <a:ext cx="4108998" cy="38583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3C7182-04F1-E913-E622-35B31159AB54}"/>
              </a:ext>
            </a:extLst>
          </p:cNvPr>
          <p:cNvSpPr/>
          <p:nvPr/>
        </p:nvSpPr>
        <p:spPr>
          <a:xfrm>
            <a:off x="5435296" y="2569457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AF4B9B-2D3A-36A5-90D5-65BEBCFF4DC5}"/>
              </a:ext>
            </a:extLst>
          </p:cNvPr>
          <p:cNvSpPr/>
          <p:nvPr/>
        </p:nvSpPr>
        <p:spPr>
          <a:xfrm>
            <a:off x="5435428" y="2770970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C43878-95F6-1E20-9904-512C5F2F5E60}"/>
              </a:ext>
            </a:extLst>
          </p:cNvPr>
          <p:cNvSpPr/>
          <p:nvPr/>
        </p:nvSpPr>
        <p:spPr>
          <a:xfrm>
            <a:off x="5931543" y="4175817"/>
            <a:ext cx="634621" cy="21647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98AC8B-90B6-73EB-550E-72A0D19D9BD7}"/>
              </a:ext>
            </a:extLst>
          </p:cNvPr>
          <p:cNvSpPr/>
          <p:nvPr/>
        </p:nvSpPr>
        <p:spPr>
          <a:xfrm>
            <a:off x="3952240" y="2557135"/>
            <a:ext cx="4108998" cy="213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107F-79F5-F5C1-9B30-FBE13831165F}"/>
              </a:ext>
            </a:extLst>
          </p:cNvPr>
          <p:cNvSpPr/>
          <p:nvPr/>
        </p:nvSpPr>
        <p:spPr>
          <a:xfrm>
            <a:off x="3952240" y="2776141"/>
            <a:ext cx="4108998" cy="197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40650A-CDDB-26B6-3475-2A9E5B9861F1}"/>
              </a:ext>
            </a:extLst>
          </p:cNvPr>
          <p:cNvSpPr/>
          <p:nvPr/>
        </p:nvSpPr>
        <p:spPr>
          <a:xfrm>
            <a:off x="3952240" y="4168293"/>
            <a:ext cx="4108998" cy="214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6BC7F5B-B4D6-B7A1-D8AD-63D03B74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1" y="1008063"/>
            <a:ext cx="4886036" cy="3194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A2E8C7-EFBB-EF14-F64E-A7883EDB7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901" y="1658263"/>
            <a:ext cx="529635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Generative Models are hot.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EA15DB-1E69-F04B-C11A-B71E8D7B5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1281090"/>
            <a:ext cx="3619324" cy="46183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888BB02-95FA-A191-69C9-6571930FD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97" y="1453940"/>
            <a:ext cx="4848837" cy="3666849"/>
          </a:xfrm>
          <a:prstGeom prst="rect">
            <a:avLst/>
          </a:prstGeom>
        </p:spPr>
      </p:pic>
      <p:pic>
        <p:nvPicPr>
          <p:cNvPr id="11" name="Picture 10" descr="A robot painting a picture&#10;&#10;Description automatically generated">
            <a:extLst>
              <a:ext uri="{FF2B5EF4-FFF2-40B4-BE49-F238E27FC236}">
                <a16:creationId xmlns:a16="http://schemas.microsoft.com/office/drawing/2014/main" id="{0CD3AD09-33DD-2F6D-FF29-6DBCFF0EC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8" y="1021854"/>
            <a:ext cx="4529323" cy="569962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6DA18E-65D6-8FEB-FF0B-B578B2AA8326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pPr/>
              <a:t>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4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43A5B5-0B9D-2D3E-038D-C44279C32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309" y="1506238"/>
            <a:ext cx="6468211" cy="2457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AD23DB-6754-2CE0-F52D-C67D2CDF5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360" y="798335"/>
            <a:ext cx="3313676" cy="39671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E1C293-1386-903E-3CBC-737F86525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410" y="555955"/>
            <a:ext cx="3313676" cy="2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Chain of thought</a:t>
            </a:r>
            <a:r>
              <a:rPr lang="en-US" dirty="0">
                <a:latin typeface="Bahnschrift SemiBold Condensed" panose="020B0502040204020203" pitchFamily="34" charset="0"/>
              </a:rPr>
              <a:t> [3]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Self consistency</a:t>
            </a:r>
            <a:r>
              <a:rPr lang="en-US" dirty="0">
                <a:latin typeface="Bahnschrift SemiBold Condensed" panose="020B0502040204020203" pitchFamily="34" charset="0"/>
              </a:rPr>
              <a:t>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5C9559-6634-0CB2-19A3-CF1256395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116" y="1252537"/>
            <a:ext cx="6524598" cy="3194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CB3CE-107A-7FE8-E9B0-573643EB1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0"/>
            <a:ext cx="4214225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Generated knowledge</a:t>
            </a:r>
            <a:r>
              <a:rPr lang="en-US" dirty="0">
                <a:latin typeface="Bahnschrift SemiBold Condensed" panose="020B0502040204020203" pitchFamily="34" charset="0"/>
              </a:rPr>
              <a:t>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976CFD-C5D0-106B-4AFE-D8AAA31D5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695" y="1073150"/>
            <a:ext cx="4824724" cy="3278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EC649-9D5F-93C1-F28C-9E7193249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834" y="2541193"/>
            <a:ext cx="4282811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 -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8364249-64E7-BC5C-AAB4-69B6BAAD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12818"/>
          <a:stretch/>
        </p:blipFill>
        <p:spPr>
          <a:xfrm>
            <a:off x="1512133" y="1583193"/>
            <a:ext cx="9167734" cy="40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56" y="279056"/>
            <a:ext cx="5837499" cy="6305940"/>
          </a:xfrm>
          <a:prstGeom prst="rect">
            <a:avLst/>
          </a:prstGeom>
        </p:spPr>
      </p:pic>
      <p:pic>
        <p:nvPicPr>
          <p:cNvPr id="5" name="Picture 4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28FD8571-6BB8-8A7D-A215-1FE8E09C5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F064E2C3-6E60-4642-B04D-FC95C3F8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028188" y="4252332"/>
            <a:ext cx="5557434" cy="27506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90" y="2849278"/>
            <a:ext cx="1611355" cy="286463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BFFCE-C66D-1A42-659D-5BD4CA14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A50A2-64B1-A51E-3A68-F231A0A18763}"/>
              </a:ext>
            </a:extLst>
          </p:cNvPr>
          <p:cNvSpPr txBox="1"/>
          <p:nvPr/>
        </p:nvSpPr>
        <p:spPr>
          <a:xfrm>
            <a:off x="1955180" y="4921405"/>
            <a:ext cx="1182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Huh?</a:t>
            </a:r>
          </a:p>
        </p:txBody>
      </p:sp>
    </p:spTree>
    <p:extLst>
      <p:ext uri="{BB962C8B-B14F-4D97-AF65-F5344CB8AC3E}">
        <p14:creationId xmlns:p14="http://schemas.microsoft.com/office/powerpoint/2010/main" val="127034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301" y="279056"/>
            <a:ext cx="5837499" cy="6305940"/>
          </a:xfrm>
          <a:prstGeom prst="rect">
            <a:avLst/>
          </a:prstGeom>
        </p:spPr>
      </p:pic>
      <p:pic>
        <p:nvPicPr>
          <p:cNvPr id="5" name="Picture 4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28FD8571-6BB8-8A7D-A215-1FE8E09C5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F064E2C3-6E60-4642-B04D-FC95C3F8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Motivation: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796366" y="4246536"/>
            <a:ext cx="5557434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2" name="Picture 11" descr="A group of men in a room&#10;&#10;Description automatically generated">
            <a:extLst>
              <a:ext uri="{FF2B5EF4-FFF2-40B4-BE49-F238E27FC236}">
                <a16:creationId xmlns:a16="http://schemas.microsoft.com/office/drawing/2014/main" id="{4DAE2C52-C9E9-6C1F-5AFE-D7053D59F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52" y="2719224"/>
            <a:ext cx="3709261" cy="1560981"/>
          </a:xfrm>
          <a:prstGeom prst="rect">
            <a:avLst/>
          </a:prstGeom>
        </p:spPr>
      </p:pic>
      <p:pic>
        <p:nvPicPr>
          <p:cNvPr id="14" name="Picture 13" descr="A cartoon of a person with blue hair&#10;&#10;Description automatically generated">
            <a:extLst>
              <a:ext uri="{FF2B5EF4-FFF2-40B4-BE49-F238E27FC236}">
                <a16:creationId xmlns:a16="http://schemas.microsoft.com/office/drawing/2014/main" id="{44098BD4-B828-00D1-77F4-038BCB782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68" y="4485790"/>
            <a:ext cx="2836190" cy="1595357"/>
          </a:xfrm>
          <a:prstGeom prst="rect">
            <a:avLst/>
          </a:prstGeom>
        </p:spPr>
      </p:pic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66" y="178911"/>
            <a:ext cx="2058521" cy="3659592"/>
          </a:xfrm>
          <a:prstGeom prst="rect">
            <a:avLst/>
          </a:prstGeom>
        </p:spPr>
      </p:pic>
      <p:pic>
        <p:nvPicPr>
          <p:cNvPr id="18" name="Picture 17" descr="A cat lying on a pink surface&#10;&#10;Description automatically generated">
            <a:extLst>
              <a:ext uri="{FF2B5EF4-FFF2-40B4-BE49-F238E27FC236}">
                <a16:creationId xmlns:a16="http://schemas.microsoft.com/office/drawing/2014/main" id="{85EDD8CD-B65E-CFD0-78F5-AF5F826D8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8" y="542001"/>
            <a:ext cx="1871259" cy="17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0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29080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375F0-E3FC-972F-7C8E-8D797D612650}"/>
              </a:ext>
            </a:extLst>
          </p:cNvPr>
          <p:cNvSpPr/>
          <p:nvPr/>
        </p:nvSpPr>
        <p:spPr>
          <a:xfrm>
            <a:off x="472440" y="3413811"/>
            <a:ext cx="1356360" cy="22250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55821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n-US" sz="2400" dirty="0">
                <a:latin typeface="Bahnschrift SemiBold Condensed" panose="020B0502040204020203" pitchFamily="34" charset="0"/>
              </a:rPr>
              <a:t>Incorporating RAW score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375F0-E3FC-972F-7C8E-8D797D612650}"/>
              </a:ext>
            </a:extLst>
          </p:cNvPr>
          <p:cNvSpPr/>
          <p:nvPr/>
        </p:nvSpPr>
        <p:spPr>
          <a:xfrm>
            <a:off x="472440" y="3413811"/>
            <a:ext cx="1356360" cy="22250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11850F-7F4F-CEFB-8550-7DEBB134299B}"/>
              </a:ext>
            </a:extLst>
          </p:cNvPr>
          <p:cNvSpPr/>
          <p:nvPr/>
        </p:nvSpPr>
        <p:spPr>
          <a:xfrm>
            <a:off x="9738360" y="3432174"/>
            <a:ext cx="665480" cy="220673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0587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 is Popular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9F7ADC-4298-E1A6-06F6-53D8C4FDC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474" y="1521088"/>
            <a:ext cx="6263118" cy="175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EBD204-6D22-2D24-892A-12D11629E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9135" y="1294634"/>
            <a:ext cx="6968965" cy="28031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3C5F77-5E38-6D54-CF7F-1B65CFE15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5901" y="2400563"/>
            <a:ext cx="7613055" cy="28944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CE96DF4-EE7F-5658-2368-0678D9E3CA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9107" y="1719787"/>
            <a:ext cx="4304335" cy="4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BD6903B6-E0C5-061E-7602-65C689886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AE22E515-297E-036C-C1A1-611B47C61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DC5648-8094-61D1-03F5-7371C2A8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676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</p:txBody>
      </p:sp>
      <p:pic>
        <p:nvPicPr>
          <p:cNvPr id="4" name="Picture 3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BD6903B6-E0C5-061E-7602-65C68988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AE22E515-297E-036C-C1A1-611B47C61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9F5315-AD1E-260D-B5CC-1D630562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299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</p:txBody>
      </p:sp>
      <p:pic>
        <p:nvPicPr>
          <p:cNvPr id="4" name="Picture 3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BD6903B6-E0C5-061E-7602-65C68988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AE22E515-297E-036C-C1A1-611B47C61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3279EAA-29F4-CEC2-4004-D7A73EA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98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is N=10 enough for accounting the stochasticity of ChatGPT-3.5?</a:t>
            </a:r>
          </a:p>
        </p:txBody>
      </p:sp>
      <p:pic>
        <p:nvPicPr>
          <p:cNvPr id="4" name="Picture 3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BD6903B6-E0C5-061E-7602-65C68988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AE22E515-297E-036C-C1A1-611B47C61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84DC7D-07E9-5390-0931-C8B071D6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472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 replicating the original competition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to see if N=10 is enough to assess the quality of the prompts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7F5F1-A91E-2A12-185B-3E41838E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00"/>
          <a:stretch/>
        </p:blipFill>
        <p:spPr>
          <a:xfrm>
            <a:off x="3275350" y="2358858"/>
            <a:ext cx="5156424" cy="4022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B9F942-F4A6-F71C-A228-C5239B0A507C}"/>
              </a:ext>
            </a:extLst>
          </p:cNvPr>
          <p:cNvSpPr/>
          <p:nvPr/>
        </p:nvSpPr>
        <p:spPr>
          <a:xfrm>
            <a:off x="3445573" y="3291468"/>
            <a:ext cx="4877812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1DCF4-646C-9FE8-A85A-5094E584A909}"/>
              </a:ext>
            </a:extLst>
          </p:cNvPr>
          <p:cNvSpPr/>
          <p:nvPr/>
        </p:nvSpPr>
        <p:spPr>
          <a:xfrm>
            <a:off x="3445573" y="4694622"/>
            <a:ext cx="4877812" cy="7214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2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F61DD8-E2F0-7ED4-AD11-8F1C815AE3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297"/>
          <a:stretch/>
        </p:blipFill>
        <p:spPr>
          <a:xfrm>
            <a:off x="1517048" y="1315127"/>
            <a:ext cx="8174092" cy="51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71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35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 - RAW score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RAW score: differs from the official competition score by being 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dynamically weighted (levels are equally weighted),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normalized to percentage-of-total-score at the end.</a:t>
            </a:r>
          </a:p>
          <a:p>
            <a:pPr marL="0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SemiBold Condensed" panose="020B0502040204020203" pitchFamily="34" charset="0"/>
              </a:rPr>
              <a:t>This makes raw scores from different runs comparable.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2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667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6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Prompting!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16" name="Cube 15">
            <a:extLst>
              <a:ext uri="{FF2B5EF4-FFF2-40B4-BE49-F238E27FC236}">
                <a16:creationId xmlns:a16="http://schemas.microsoft.com/office/drawing/2014/main" id="{08745882-7549-444A-D1AA-50158AD549A9}"/>
              </a:ext>
            </a:extLst>
          </p:cNvPr>
          <p:cNvSpPr/>
          <p:nvPr/>
        </p:nvSpPr>
        <p:spPr>
          <a:xfrm>
            <a:off x="3476293" y="2217336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D5908AC9-BF63-D16F-6CD1-D8E66DBEA261}"/>
              </a:ext>
            </a:extLst>
          </p:cNvPr>
          <p:cNvSpPr/>
          <p:nvPr/>
        </p:nvSpPr>
        <p:spPr>
          <a:xfrm>
            <a:off x="1203148" y="2932732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19" name="Picture 18" descr="A close-up of a basket&#10;&#10;Description automatically generated">
            <a:extLst>
              <a:ext uri="{FF2B5EF4-FFF2-40B4-BE49-F238E27FC236}">
                <a16:creationId xmlns:a16="http://schemas.microsoft.com/office/drawing/2014/main" id="{8F17124D-2163-AEA7-1D82-9E1127FC4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5" y="3238779"/>
            <a:ext cx="3879778" cy="1776186"/>
          </a:xfrm>
          <a:prstGeom prst="rect">
            <a:avLst/>
          </a:prstGeom>
        </p:spPr>
      </p:pic>
      <p:pic>
        <p:nvPicPr>
          <p:cNvPr id="21" name="Picture 20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4F8DE546-544D-2553-1517-D9C4C2BE1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367724" y="2693082"/>
            <a:ext cx="1490917" cy="1483158"/>
          </a:xfrm>
          <a:prstGeom prst="rect">
            <a:avLst/>
          </a:prstGeom>
        </p:spPr>
      </p:pic>
      <p:pic>
        <p:nvPicPr>
          <p:cNvPr id="25" name="Picture 24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986D4D9E-F070-DD30-A112-8EA3AE1DF1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46148" y="1883778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D7888F6-854D-E319-8108-03BC95DA8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59" y="1814334"/>
            <a:ext cx="2520738" cy="2520738"/>
          </a:xfrm>
          <a:prstGeom prst="rect">
            <a:avLst/>
          </a:prstGeom>
        </p:spPr>
      </p:pic>
      <p:pic>
        <p:nvPicPr>
          <p:cNvPr id="29" name="Picture 28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67E2E8A1-4EA7-F1D5-1D7B-B27F1C9079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06" y="2712360"/>
            <a:ext cx="1877114" cy="148666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D629BB-681E-94F1-7148-1E106CC75C4D}"/>
              </a:ext>
            </a:extLst>
          </p:cNvPr>
          <p:cNvSpPr/>
          <p:nvPr/>
        </p:nvSpPr>
        <p:spPr>
          <a:xfrm>
            <a:off x="2565685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2729AAA-1CE3-3069-591B-D6A196BED624}"/>
              </a:ext>
            </a:extLst>
          </p:cNvPr>
          <p:cNvSpPr/>
          <p:nvPr/>
        </p:nvSpPr>
        <p:spPr>
          <a:xfrm>
            <a:off x="5531740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B8551337-E6FA-76DB-24DA-4C3ED7CFC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8948">
            <a:off x="8438067" y="2288162"/>
            <a:ext cx="2336188" cy="13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0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0" grpId="0" animBg="1"/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0B0A8-8BD3-3277-D7DB-B2AA32D9CA48}"/>
              </a:ext>
            </a:extLst>
          </p:cNvPr>
          <p:cNvSpPr/>
          <p:nvPr/>
        </p:nvSpPr>
        <p:spPr>
          <a:xfrm>
            <a:off x="2497011" y="60456"/>
            <a:ext cx="7448034" cy="6661019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EEED05-CC7F-A051-F9FE-533818E2C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328F6-0BAA-8F28-46A9-775221A9A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097" y="3362092"/>
            <a:ext cx="3516130" cy="146157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B0B84F-8922-8E2C-7A3E-1360647C5E4D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848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Zero-Shot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Some prompts may be closer to </a:t>
            </a:r>
            <a:br>
              <a:rPr lang="en-US" sz="2400" dirty="0">
                <a:latin typeface="Bahnschrift SemiBold Condensed" panose="020B0502040204020203" pitchFamily="34" charset="0"/>
              </a:rPr>
            </a:br>
            <a:r>
              <a:rPr lang="en-US" sz="2400" dirty="0">
                <a:latin typeface="Bahnschrift SemiBold Condensed" panose="020B0502040204020203" pitchFamily="34" charset="0"/>
              </a:rPr>
              <a:t>the idea of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132B0-7520-CCBE-03BE-58E5CF1AF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61"/>
          <a:stretch/>
        </p:blipFill>
        <p:spPr>
          <a:xfrm>
            <a:off x="5374047" y="1393785"/>
            <a:ext cx="5744734" cy="4560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C11A50-5B4E-AC9F-0BFD-5FF2194C5C58}"/>
              </a:ext>
            </a:extLst>
          </p:cNvPr>
          <p:cNvSpPr/>
          <p:nvPr/>
        </p:nvSpPr>
        <p:spPr>
          <a:xfrm>
            <a:off x="5542001" y="5356252"/>
            <a:ext cx="5475403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9AE1E5-5FDC-3806-6C6D-1C57515D4FEB}"/>
              </a:ext>
            </a:extLst>
          </p:cNvPr>
          <p:cNvSpPr/>
          <p:nvPr/>
        </p:nvSpPr>
        <p:spPr>
          <a:xfrm>
            <a:off x="5508712" y="2014603"/>
            <a:ext cx="5475403" cy="24537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96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19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455F2-EDEF-400B-FC18-877B7C38BE01}"/>
              </a:ext>
            </a:extLst>
          </p:cNvPr>
          <p:cNvSpPr/>
          <p:nvPr/>
        </p:nvSpPr>
        <p:spPr>
          <a:xfrm>
            <a:off x="2497011" y="60457"/>
            <a:ext cx="7448034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FD23B-F35A-0B44-777F-5A5079DB2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1CA538-87A5-6F97-3F03-0F99F3D3079E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912431-FE2E-1258-0161-BC6585C45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096" y="1923821"/>
            <a:ext cx="3516129" cy="41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3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One-Shot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 Overall performance varies quite a bit,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is highly dependent on which single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example is given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020F1-0990-0543-4203-F6DB38018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43" y="1157627"/>
            <a:ext cx="5314471" cy="51090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36A3F3-0116-3C91-9818-DBB363A1F0CF}"/>
              </a:ext>
            </a:extLst>
          </p:cNvPr>
          <p:cNvSpPr/>
          <p:nvPr/>
        </p:nvSpPr>
        <p:spPr>
          <a:xfrm>
            <a:off x="9879980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9E10E-4598-F747-46BE-BBC76BB275BF}"/>
              </a:ext>
            </a:extLst>
          </p:cNvPr>
          <p:cNvSpPr/>
          <p:nvPr/>
        </p:nvSpPr>
        <p:spPr>
          <a:xfrm>
            <a:off x="9708994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9890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669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248441-73F0-8697-1FDA-BAB32D3FCD29}"/>
              </a:ext>
            </a:extLst>
          </p:cNvPr>
          <p:cNvSpPr/>
          <p:nvPr/>
        </p:nvSpPr>
        <p:spPr>
          <a:xfrm>
            <a:off x="2497011" y="60457"/>
            <a:ext cx="6541191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00E4C-0A19-609B-9E11-29B77E1F2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379" y="83834"/>
            <a:ext cx="2619128" cy="65011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479E19-D637-7BD4-182C-2EFC47D1EECF}"/>
              </a:ext>
            </a:extLst>
          </p:cNvPr>
          <p:cNvCxnSpPr>
            <a:cxnSpLocks/>
          </p:cNvCxnSpPr>
          <p:nvPr/>
        </p:nvCxnSpPr>
        <p:spPr>
          <a:xfrm flipH="1">
            <a:off x="5398095" y="2155906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42DFAB-FD06-DBF2-3C49-3B95F6FC4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268" y="550395"/>
            <a:ext cx="2631194" cy="3137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79CB5-D6BD-C1B4-4133-0D26FBF8A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9268" y="596383"/>
            <a:ext cx="2631145" cy="3287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023BC-2E50-2846-EC09-72E2A95D8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9268" y="554009"/>
            <a:ext cx="2650237" cy="34440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0BDD2E-EE8D-2ED3-4300-9CA0C72B0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276" y="83834"/>
            <a:ext cx="2619128" cy="65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N-Shot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Not much generalization is going 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twice as many explicit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solutions approximately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doubles performance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69742-8CE2-0B07-FF5D-FB3727F8C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567" y="1233714"/>
            <a:ext cx="5818443" cy="43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2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Data used: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Replication Experiment N = 100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rank differences are nearly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entirely decided by </a:t>
            </a:r>
            <a:r>
              <a:rPr lang="en-US" u="sng" dirty="0">
                <a:latin typeface="Bahnschrift SemiBold Condensed" panose="020B0502040204020203" pitchFamily="34" charset="0"/>
              </a:rPr>
              <a:t>similarity</a:t>
            </a:r>
            <a:r>
              <a:rPr lang="en-US" dirty="0">
                <a:latin typeface="Bahnschrift SemiBold Condensed" panose="020B0502040204020203" pitchFamily="34" charset="0"/>
              </a:rPr>
              <a:t>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36915-F604-9E7B-2421-30BEAD2F6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881" y="486228"/>
            <a:ext cx="5824639" cy="58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7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 fine-tuned Vision Transformer</a:t>
            </a:r>
            <a:b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</a:b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trained </a:t>
            </a:r>
            <a:r>
              <a:rPr lang="en-US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on 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NIST Special Database 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16F8D-C1FA-47D8-CD4C-695BECAF0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571" y="1073149"/>
            <a:ext cx="6341908" cy="4755221"/>
          </a:xfrm>
          <a:prstGeom prst="rect">
            <a:avLst/>
          </a:prstGeom>
        </p:spPr>
      </p:pic>
      <p:pic>
        <p:nvPicPr>
          <p:cNvPr id="17" name="Picture 16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81AC6703-BE11-4ABC-9C12-5E550D150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349"/>
            <a:ext cx="4516651" cy="35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Music Gen by Meta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9" name="musicGeb">
            <a:hlinkClick r:id="" action="ppaction://media"/>
            <a:extLst>
              <a:ext uri="{FF2B5EF4-FFF2-40B4-BE49-F238E27FC236}">
                <a16:creationId xmlns:a16="http://schemas.microsoft.com/office/drawing/2014/main" id="{8E79540E-F3AD-50BD-0CAC-94551FEAF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43825" y="2319797"/>
            <a:ext cx="9673643" cy="3350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FC265-F6EF-8126-9068-8C9C0A17BAC9}"/>
              </a:ext>
            </a:extLst>
          </p:cNvPr>
          <p:cNvSpPr/>
          <p:nvPr/>
        </p:nvSpPr>
        <p:spPr>
          <a:xfrm>
            <a:off x="1458606" y="2677931"/>
            <a:ext cx="2838331" cy="1031708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5227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Misclassification due to using a collection of handwritten letters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1091A-A779-EAC8-4C68-55DB8CE5C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183" y="2021291"/>
            <a:ext cx="5290417" cy="3649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A8C4D-749D-B14E-B7F7-0BE315934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403" y="1772328"/>
            <a:ext cx="5731113" cy="49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4096DE-A90F-3336-2C63-18DCD790F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33620" cy="406273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07CAF2A-C1A1-4472-DE91-3B315C93D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14304"/>
            <a:ext cx="9533620" cy="409670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B5FC0D1-0AE6-12F9-D85C-65E098199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49312" cy="406273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232004A-180E-320E-109D-B22E231EC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" y="1414304"/>
            <a:ext cx="9533619" cy="4068185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16C7A84-B0A5-1FB6-A6E5-984BDD56BF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6" y="1431290"/>
            <a:ext cx="9549311" cy="4095277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A509773-D43D-11CB-7D48-E3BAC80151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1" y="1431290"/>
            <a:ext cx="9533618" cy="406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13" name="Picture 12" descr="A person with tears on his face&#10;&#10;Description automatically generated">
            <a:extLst>
              <a:ext uri="{FF2B5EF4-FFF2-40B4-BE49-F238E27FC236}">
                <a16:creationId xmlns:a16="http://schemas.microsoft.com/office/drawing/2014/main" id="{26EC3644-2CC9-2828-F1DB-67FB9DF69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515762"/>
            <a:ext cx="34290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Much of the ambiguity rises from ChatGPT-3.5 being a black box.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An open-source frozen LLM can be closely monitored and analyzed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8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1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Which prompt engineering technique or combination of those are the most effective for the task?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most techniques require multiple conversations to be effective, More flexibility in designing prompts.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8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21" name="Cube 20">
            <a:extLst>
              <a:ext uri="{FF2B5EF4-FFF2-40B4-BE49-F238E27FC236}">
                <a16:creationId xmlns:a16="http://schemas.microsoft.com/office/drawing/2014/main" id="{8C5A45B3-F178-6E8F-AD1E-24771998BE91}"/>
              </a:ext>
            </a:extLst>
          </p:cNvPr>
          <p:cNvSpPr/>
          <p:nvPr/>
        </p:nvSpPr>
        <p:spPr>
          <a:xfrm>
            <a:off x="3530079" y="2497154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A60EA8DA-0D93-F827-1D3F-2EC9ABC6EEB5}"/>
              </a:ext>
            </a:extLst>
          </p:cNvPr>
          <p:cNvSpPr/>
          <p:nvPr/>
        </p:nvSpPr>
        <p:spPr>
          <a:xfrm>
            <a:off x="1256934" y="3212550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23" name="Picture 22" descr="A close-up of a basket&#10;&#10;Description automatically generated">
            <a:extLst>
              <a:ext uri="{FF2B5EF4-FFF2-40B4-BE49-F238E27FC236}">
                <a16:creationId xmlns:a16="http://schemas.microsoft.com/office/drawing/2014/main" id="{ADEE2CF3-272A-C9B7-B6C2-00FD3BDFB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1" y="3518597"/>
            <a:ext cx="3879778" cy="1776186"/>
          </a:xfrm>
          <a:prstGeom prst="rect">
            <a:avLst/>
          </a:prstGeom>
        </p:spPr>
      </p:pic>
      <p:pic>
        <p:nvPicPr>
          <p:cNvPr id="24" name="Picture 23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58A59D60-AA25-474F-DA56-E1BB29BFF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421510" y="2972900"/>
            <a:ext cx="1490917" cy="1483158"/>
          </a:xfrm>
          <a:prstGeom prst="rect">
            <a:avLst/>
          </a:prstGeom>
        </p:spPr>
      </p:pic>
      <p:pic>
        <p:nvPicPr>
          <p:cNvPr id="25" name="Picture 24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F8618905-BA39-7EBF-A014-8FA61A500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6391">
            <a:off x="8510242" y="2634124"/>
            <a:ext cx="2336188" cy="1314106"/>
          </a:xfrm>
          <a:prstGeom prst="rect">
            <a:avLst/>
          </a:prstGeom>
        </p:spPr>
      </p:pic>
      <p:pic>
        <p:nvPicPr>
          <p:cNvPr id="26" name="Picture 25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57E68CCF-EB5E-0D3A-AD17-07DA1D1C4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99934" y="2163596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53ED4D7-A238-B7CB-0BF9-5DE3F8C5D7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90" y="2104258"/>
            <a:ext cx="2308260" cy="2308260"/>
          </a:xfrm>
          <a:prstGeom prst="rect">
            <a:avLst/>
          </a:prstGeom>
        </p:spPr>
      </p:pic>
      <p:pic>
        <p:nvPicPr>
          <p:cNvPr id="28" name="Picture 27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F328A024-3A1C-C494-2B21-2A635730CC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92" y="2992178"/>
            <a:ext cx="1877114" cy="148666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852D22D-1398-440B-1EC4-B3EC33ECD695}"/>
              </a:ext>
            </a:extLst>
          </p:cNvPr>
          <p:cNvSpPr/>
          <p:nvPr/>
        </p:nvSpPr>
        <p:spPr>
          <a:xfrm>
            <a:off x="2619471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8F90B7-9605-4DFB-8747-12879D176B87}"/>
              </a:ext>
            </a:extLst>
          </p:cNvPr>
          <p:cNvSpPr/>
          <p:nvPr/>
        </p:nvSpPr>
        <p:spPr>
          <a:xfrm>
            <a:off x="5585526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n object&#10;&#10;Description automatically generated">
            <a:extLst>
              <a:ext uri="{FF2B5EF4-FFF2-40B4-BE49-F238E27FC236}">
                <a16:creationId xmlns:a16="http://schemas.microsoft.com/office/drawing/2014/main" id="{F4A708F1-29DC-6EC9-7DCC-F2E2FBE925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6061" b="485"/>
          <a:stretch/>
        </p:blipFill>
        <p:spPr>
          <a:xfrm rot="21312575">
            <a:off x="7111016" y="1169859"/>
            <a:ext cx="2452007" cy="324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1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</a:p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</p:spTree>
    <p:extLst>
      <p:ext uri="{BB962C8B-B14F-4D97-AF65-F5344CB8AC3E}">
        <p14:creationId xmlns:p14="http://schemas.microsoft.com/office/powerpoint/2010/main" val="2713013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Less controllable when given abstract objective: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level elevation [1] or path length 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</a:p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</p:spTree>
    <p:extLst>
      <p:ext uri="{BB962C8B-B14F-4D97-AF65-F5344CB8AC3E}">
        <p14:creationId xmlns:p14="http://schemas.microsoft.com/office/powerpoint/2010/main" val="2200968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A84BF25-BAAE-1AFB-10C6-CB9A3C306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867"/>
            <a:ext cx="10327858" cy="2505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Why Wouldn’t They Be: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Deep Dream Generator by Google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12" name="Picture 11" descr="A person looking back at a city&#10;&#10;Description automatically generated">
            <a:extLst>
              <a:ext uri="{FF2B5EF4-FFF2-40B4-BE49-F238E27FC236}">
                <a16:creationId xmlns:a16="http://schemas.microsoft.com/office/drawing/2014/main" id="{92C3DFC6-084A-BACE-54DF-EA439918D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21" y="1896098"/>
            <a:ext cx="5059553" cy="39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20" name="Picture 19" descr="A yellow cube with white text and question marks&#10;&#10;Description automatically generated">
            <a:extLst>
              <a:ext uri="{FF2B5EF4-FFF2-40B4-BE49-F238E27FC236}">
                <a16:creationId xmlns:a16="http://schemas.microsoft.com/office/drawing/2014/main" id="{7561CFA0-0C87-E123-19B0-37733CC38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0" y="2092960"/>
            <a:ext cx="2529840" cy="2529840"/>
          </a:xfrm>
          <a:prstGeom prst="rect">
            <a:avLst/>
          </a:prstGeom>
          <a:effectLst>
            <a:outerShdw dist="177800" dir="6360000" sx="1000" sy="1000" algn="ctr" rotWithShape="0">
              <a:srgbClr val="000000"/>
            </a:outerShdw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8885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6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B3427-7AA9-ED7A-89C7-CB30181D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Modified Prompts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9313EB7-9D72-ACFE-4E7F-9D0319CF3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2084721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All modified prompts can be accessed here: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https://github.com/gaimes-njit/gaimes-njit.github.io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65103-B4B6-FF52-428A-76E0C3B8A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411" y="2229810"/>
            <a:ext cx="7011819" cy="42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0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5FADA-E86A-A2AD-65D0-9F132E8E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80" y="2733011"/>
            <a:ext cx="4343400" cy="24319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BFB07-F3F6-B465-DD5C-00A48AC98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19" y="3429000"/>
            <a:ext cx="4343401" cy="13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02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4B984-2373-CB9F-A306-0D4530A3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00" y="1704338"/>
            <a:ext cx="3782043" cy="4676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17FBD-1C4B-BD4A-BE90-97285C55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637" y="2087880"/>
            <a:ext cx="3854865" cy="3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07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Incorporating RAW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4FA65E-6389-0D7F-BAF3-A14DBFA65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415" y="1776473"/>
            <a:ext cx="8871170" cy="3643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FEC167-16E2-6D7F-6E4B-A3B3F3739C9F}"/>
              </a:ext>
            </a:extLst>
          </p:cNvPr>
          <p:cNvSpPr txBox="1"/>
          <p:nvPr/>
        </p:nvSpPr>
        <p:spPr>
          <a:xfrm>
            <a:off x="1279973" y="5533792"/>
            <a:ext cx="96407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https://github.com/gaimes-njit/gaimes-njit.github.io/blob/main/publications/fdg_pcg24/arash_moradi_karkaj/figures/generalization/generalization_figure_nshot.py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375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to Generate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We can generate levels with natural language text as a prompt. </a:t>
            </a:r>
          </a:p>
          <a:p>
            <a:pPr lvl="2"/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777561-9DC5-B66B-C33F-C167AB0BE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30953"/>
            <a:ext cx="10405671" cy="1456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DB14A0-4330-4D08-3B72-EE269F9FD430}"/>
              </a:ext>
            </a:extLst>
          </p:cNvPr>
          <p:cNvSpPr txBox="1"/>
          <p:nvPr/>
        </p:nvSpPr>
        <p:spPr>
          <a:xfrm>
            <a:off x="1182460" y="5390430"/>
            <a:ext cx="90394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GitHub - shyamsn97/</a:t>
            </a:r>
            <a:r>
              <a:rPr lang="en-US" sz="1600" dirty="0" err="1">
                <a:hlinkClick r:id="rId6"/>
              </a:rPr>
              <a:t>mario-gpt</a:t>
            </a:r>
            <a:r>
              <a:rPr lang="en-US" sz="1600" dirty="0">
                <a:hlinkClick r:id="rId6"/>
              </a:rPr>
              <a:t>: [</a:t>
            </a:r>
            <a:r>
              <a:rPr lang="en-US" sz="1600" dirty="0" err="1">
                <a:hlinkClick r:id="rId6"/>
              </a:rPr>
              <a:t>Neurips</a:t>
            </a:r>
            <a:r>
              <a:rPr lang="en-US" sz="1600" dirty="0">
                <a:hlinkClick r:id="rId6"/>
              </a:rPr>
              <a:t> 2023] Generating Mario Levels with GPT2. Code for the paper "</a:t>
            </a:r>
            <a:r>
              <a:rPr lang="en-US" sz="1600" dirty="0" err="1">
                <a:hlinkClick r:id="rId6"/>
              </a:rPr>
              <a:t>MarioGPT</a:t>
            </a:r>
            <a:r>
              <a:rPr lang="en-US" sz="1600" dirty="0">
                <a:hlinkClick r:id="rId6"/>
              </a:rPr>
              <a:t>: Open-Ended Text2Level Generation through Large Language Models" https://arxiv.org/abs/2302.05981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5E695-0F1E-C575-CF2D-07AB3D6DBE32}"/>
              </a:ext>
            </a:extLst>
          </p:cNvPr>
          <p:cNvSpPr txBox="1"/>
          <p:nvPr/>
        </p:nvSpPr>
        <p:spPr>
          <a:xfrm>
            <a:off x="875391" y="5051875"/>
            <a:ext cx="9968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1. Shyam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6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  <a:endParaRPr lang="en-US" sz="44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25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8D185F9-C348-B410-4B74-47E068C3F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10" name="Picture 9" descr="A red and white logo&#10;&#10;Description automatically generated">
            <a:extLst>
              <a:ext uri="{FF2B5EF4-FFF2-40B4-BE49-F238E27FC236}">
                <a16:creationId xmlns:a16="http://schemas.microsoft.com/office/drawing/2014/main" id="{88B7DC8F-E05E-2BDC-A1E3-7E9E30DF1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A81340B-D517-FD50-4000-E5E66B20D4CB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held at Conference on Games 2023 at Northeastern University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Goal: Create a </a:t>
            </a:r>
            <a:r>
              <a:rPr lang="en-US" dirty="0" err="1">
                <a:latin typeface="Bahnschrift SemiBold Condensed" panose="020B0502040204020203" pitchFamily="34" charset="0"/>
              </a:rPr>
              <a:t>ChatGPT</a:t>
            </a:r>
            <a:r>
              <a:rPr lang="en-US" dirty="0">
                <a:latin typeface="Bahnschrift SemiBold Condensed" panose="020B0502040204020203" pitchFamily="34" charset="0"/>
              </a:rPr>
              <a:t> prompt that generates game levels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5D734FC-440C-1ADA-26B2-A7179B2BE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6144"/>
            <a:ext cx="4368314" cy="2750828"/>
          </a:xfrm>
          <a:prstGeom prst="rect">
            <a:avLst/>
          </a:prstGeom>
        </p:spPr>
      </p:pic>
      <p:pic>
        <p:nvPicPr>
          <p:cNvPr id="18" name="Picture 17" descr="A screenshot of a game&#10;&#10;Description automatically generated">
            <a:extLst>
              <a:ext uri="{FF2B5EF4-FFF2-40B4-BE49-F238E27FC236}">
                <a16:creationId xmlns:a16="http://schemas.microsoft.com/office/drawing/2014/main" id="{3A6B3393-878C-616B-8DB3-1FE99CDC5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39" y="2482850"/>
            <a:ext cx="6064743" cy="303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pic>
        <p:nvPicPr>
          <p:cNvPr id="9" name="Picture 8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8D185F9-C348-B410-4B74-47E068C3F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10" name="Picture 9" descr="A red and white logo&#10;&#10;Description automatically generated">
            <a:extLst>
              <a:ext uri="{FF2B5EF4-FFF2-40B4-BE49-F238E27FC236}">
                <a16:creationId xmlns:a16="http://schemas.microsoft.com/office/drawing/2014/main" id="{88B7DC8F-E05E-2BDC-A1E3-7E9E30DF1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D6BFFA-EB5A-380E-20BC-8E9931392333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02783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7941</Words>
  <Application>Microsoft Office PowerPoint</Application>
  <PresentationFormat>Widescreen</PresentationFormat>
  <Paragraphs>743</Paragraphs>
  <Slides>65</Slides>
  <Notes>51</Notes>
  <HiddenSlides>2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Aptos</vt:lpstr>
      <vt:lpstr>Aptos Display</vt:lpstr>
      <vt:lpstr>Arial</vt:lpstr>
      <vt:lpstr>Bahnschrift SemiBold Condensed</vt:lpstr>
      <vt:lpstr>LibertineMathMI</vt:lpstr>
      <vt:lpstr>LinLibertineT</vt:lpstr>
      <vt:lpstr>LinLibertineTB</vt:lpstr>
      <vt:lpstr>LinLibertineTI</vt:lpstr>
      <vt:lpstr>txmiaX</vt:lpstr>
      <vt:lpstr>ui-sans-serif</vt:lpstr>
      <vt:lpstr>Office Theme</vt:lpstr>
      <vt:lpstr>Prompt Wrangling:  On Replication and Generalization in Large Language Models for PCG Levels</vt:lpstr>
      <vt:lpstr>Generative Models are hot.</vt:lpstr>
      <vt:lpstr>ChatGPT is Popular</vt:lpstr>
      <vt:lpstr>Core Design Feature</vt:lpstr>
      <vt:lpstr>Prompt: Give Users Control Over Content</vt:lpstr>
      <vt:lpstr>Why Wouldn’t They Be: Give Users Control Over Content</vt:lpstr>
      <vt:lpstr>LLMs to Generate Levels</vt:lpstr>
      <vt:lpstr>1st ChatGPT4PCG Competition 2023</vt:lpstr>
      <vt:lpstr>1st ChatGPT4PCG Competition 2023</vt:lpstr>
      <vt:lpstr>1st ChatGPT4PCG Competition 2023</vt:lpstr>
      <vt:lpstr>A Prompt Submission: The Result</vt:lpstr>
      <vt:lpstr>A Prompt Submission: To XML</vt:lpstr>
      <vt:lpstr>A Prompt Submission: To XML</vt:lpstr>
      <vt:lpstr>A Prompt Submission: To Science Birds</vt:lpstr>
      <vt:lpstr>1st ChatGPT4PCG Competition 2023</vt:lpstr>
      <vt:lpstr>1st ChatGPT4PCG Competition 2023</vt:lpstr>
      <vt:lpstr>1st ChatGPT4PCG Competition 2023</vt:lpstr>
      <vt:lpstr>1st ChatGPT4PCG Competition 2023</vt:lpstr>
      <vt:lpstr>Prompt Engineering</vt:lpstr>
      <vt:lpstr>Prompt Engineering</vt:lpstr>
      <vt:lpstr>Prompt Engineering</vt:lpstr>
      <vt:lpstr>Prompt Engineering</vt:lpstr>
      <vt:lpstr>Prompt Engineering - Overview</vt:lpstr>
      <vt:lpstr>Motivation</vt:lpstr>
      <vt:lpstr>Motivation</vt:lpstr>
      <vt:lpstr>Where to Look?</vt:lpstr>
      <vt:lpstr>Where to Look?</vt:lpstr>
      <vt:lpstr>Where to Look?</vt:lpstr>
      <vt:lpstr>Where to Look?</vt:lpstr>
      <vt:lpstr>Replication Experiment</vt:lpstr>
      <vt:lpstr>Replication Experiment</vt:lpstr>
      <vt:lpstr>Replication Experiment</vt:lpstr>
      <vt:lpstr>Replication Experiment</vt:lpstr>
      <vt:lpstr>Replication Results</vt:lpstr>
      <vt:lpstr>Replication Results</vt:lpstr>
      <vt:lpstr>Replication Results</vt:lpstr>
      <vt:lpstr>Generalization Experiment - RAW score</vt:lpstr>
      <vt:lpstr>Generalization Experiment</vt:lpstr>
      <vt:lpstr>Generalization Experiment</vt:lpstr>
      <vt:lpstr>Generalization Experiment</vt:lpstr>
      <vt:lpstr>Generalization Results: Zero-Shot</vt:lpstr>
      <vt:lpstr>Generalization Experiment</vt:lpstr>
      <vt:lpstr>Generalization Experiment</vt:lpstr>
      <vt:lpstr>Generalization Results: One-Shot</vt:lpstr>
      <vt:lpstr>Generalization Experiment</vt:lpstr>
      <vt:lpstr>Generalization Experiment</vt:lpstr>
      <vt:lpstr>Generalization Results: N-Shot</vt:lpstr>
      <vt:lpstr>Discussion - Similarity</vt:lpstr>
      <vt:lpstr>Discussion - Similarity</vt:lpstr>
      <vt:lpstr>Discussion - Similarity</vt:lpstr>
      <vt:lpstr>Discussion - Similarity</vt:lpstr>
      <vt:lpstr>Takeaways </vt:lpstr>
      <vt:lpstr>Takeaways </vt:lpstr>
      <vt:lpstr>Takeaways </vt:lpstr>
      <vt:lpstr>Takeaways </vt:lpstr>
      <vt:lpstr>Controllability</vt:lpstr>
      <vt:lpstr>Controllability</vt:lpstr>
      <vt:lpstr>Controllability</vt:lpstr>
      <vt:lpstr>Controllability</vt:lpstr>
      <vt:lpstr>PowerPoint Presentation</vt:lpstr>
      <vt:lpstr>Experiments</vt:lpstr>
      <vt:lpstr>Modified Prompts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Wrangling:  On Replication and Generalization in Large Language Models for PCG Levels</dc:title>
  <dc:creator>Arash Moradi</dc:creator>
  <cp:lastModifiedBy>Arash Moradi</cp:lastModifiedBy>
  <cp:revision>1</cp:revision>
  <dcterms:created xsi:type="dcterms:W3CDTF">2024-05-19T20:34:59Z</dcterms:created>
  <dcterms:modified xsi:type="dcterms:W3CDTF">2024-05-19T20:35:12Z</dcterms:modified>
</cp:coreProperties>
</file>